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8" r:id="rId3"/>
  </p:sldIdLst>
  <p:sldSz cx="12192000" cy="6858000"/>
  <p:notesSz cx="6858000" cy="9144000"/>
  <p:embeddedFontLst>
    <p:embeddedFont>
      <p:font typeface="Montserrat" panose="00000500000000000000" pitchFamily="2" charset="0"/>
      <p:regular r:id="rId6"/>
      <p:bold r:id="rId7"/>
      <p:italic r:id="rId8"/>
      <p:boldItalic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DB1A8EC-8CE1-4C6E-82DE-3BDA8C03CA10}">
          <p14:sldIdLst>
            <p14:sldId id="256"/>
            <p14:sldId id="258"/>
          </p14:sldIdLst>
        </p14:section>
      </p14:sectionLst>
    </p:ext>
    <p:ext uri="{EFAFB233-063F-42B5-8137-9DF3F51BA10A}">
      <p15:sldGuideLst xmlns:p15="http://schemas.microsoft.com/office/powerpoint/2012/main">
        <p15:guide id="1" userDrawn="1">
          <p15:clr>
            <a:srgbClr val="A4A3A4"/>
          </p15:clr>
        </p15:guide>
        <p15:guide id="2" pos="7680" userDrawn="1">
          <p15:clr>
            <a:srgbClr val="A4A3A4"/>
          </p15:clr>
        </p15:guide>
        <p15:guide id="3" pos="288" userDrawn="1">
          <p15:clr>
            <a:srgbClr val="A4A3A4"/>
          </p15:clr>
        </p15:guide>
        <p15:guide id="4" pos="7392" userDrawn="1">
          <p15:clr>
            <a:srgbClr val="A4A3A4"/>
          </p15:clr>
        </p15:guide>
        <p15:guide id="6" orient="horz" pos="4320" userDrawn="1">
          <p15:clr>
            <a:srgbClr val="A4A3A4"/>
          </p15:clr>
        </p15:guide>
        <p15:guide id="7" orient="horz" pos="288" userDrawn="1">
          <p15:clr>
            <a:srgbClr val="A4A3A4"/>
          </p15:clr>
        </p15:guide>
        <p15:guide id="8" orient="horz" pos="4032" userDrawn="1">
          <p15:clr>
            <a:srgbClr val="A4A3A4"/>
          </p15:clr>
        </p15:guide>
        <p15:guide id="9" pos="381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3748"/>
    <a:srgbClr val="EEF1F4"/>
    <a:srgbClr val="CE171F"/>
    <a:srgbClr val="ACB9C8"/>
    <a:srgbClr val="8296AD"/>
    <a:srgbClr val="595959"/>
    <a:srgbClr val="7C8594"/>
    <a:srgbClr val="535F6D"/>
    <a:srgbClr val="4C698A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564" autoAdjust="0"/>
  </p:normalViewPr>
  <p:slideViewPr>
    <p:cSldViewPr snapToGrid="0" showGuides="1">
      <p:cViewPr varScale="1">
        <p:scale>
          <a:sx n="75" d="100"/>
          <a:sy n="75" d="100"/>
        </p:scale>
        <p:origin x="90" y="744"/>
      </p:cViewPr>
      <p:guideLst>
        <p:guide/>
        <p:guide pos="7680"/>
        <p:guide pos="288"/>
        <p:guide pos="7392"/>
        <p:guide orient="horz" pos="4320"/>
        <p:guide orient="horz" pos="288"/>
        <p:guide orient="horz" pos="4032"/>
        <p:guide pos="381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napToGrid="0" showGuides="1">
      <p:cViewPr varScale="1">
        <p:scale>
          <a:sx n="76" d="100"/>
          <a:sy n="76" d="100"/>
        </p:scale>
        <p:origin x="3771" y="3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viewProps" Target="viewProps.xml"/><Relationship Id="rId5" Type="http://schemas.openxmlformats.org/officeDocument/2006/relationships/handoutMaster" Target="handoutMasters/handoutMaster1.xml"/><Relationship Id="rId10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openxmlformats.org/officeDocument/2006/relationships/font" Target="fonts/font4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1F7FCE9-5FDB-96F2-5E70-64309C4D5BC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A690BF-7B9F-70AC-C9FD-644FC84325F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D1826D-B8FE-4316-95CE-B389C031115E}" type="datetimeFigureOut">
              <a:rPr lang="en-US" smtClean="0">
                <a:latin typeface="Arial" panose="020B0604020202020204" pitchFamily="34" charset="0"/>
              </a:rPr>
              <a:t>7/10/2025</a:t>
            </a:fld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6EC855-6679-7AB1-165D-0E370732589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66FF52-B67F-1AEA-BE7D-0105E686071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92C2AE-3BB3-4AE8-A049-D3AD585E4171}" type="slidenum">
              <a:rPr lang="en-US" smtClean="0">
                <a:latin typeface="Arial" panose="020B0604020202020204" pitchFamily="34" charset="0"/>
              </a:rPr>
              <a:t>‹Nr.›</a:t>
            </a:fld>
            <a:endParaRPr 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5975620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C003DB08-B6BA-4BEA-86A6-F0746AFF1574}" type="datetimeFigureOut">
              <a:rPr lang="en-US" smtClean="0"/>
              <a:pPr/>
              <a:t>7/10/2025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918FD753-89EC-4BD7-A14C-BDEC30314FCF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0934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5EB70B94-3B18-28BB-8E4C-E4C7F132E5BF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518714" y="-1"/>
            <a:ext cx="5667024" cy="6606240"/>
          </a:xfrm>
          <a:custGeom>
            <a:avLst/>
            <a:gdLst>
              <a:gd name="connsiteX0" fmla="*/ 3712440 w 5667024"/>
              <a:gd name="connsiteY0" fmla="*/ 0 h 6606240"/>
              <a:gd name="connsiteX1" fmla="*/ 5667024 w 5667024"/>
              <a:gd name="connsiteY1" fmla="*/ 0 h 6606240"/>
              <a:gd name="connsiteX2" fmla="*/ 5667024 w 5667024"/>
              <a:gd name="connsiteY2" fmla="*/ 6606240 h 6606240"/>
              <a:gd name="connsiteX3" fmla="*/ 0 w 5667024"/>
              <a:gd name="connsiteY3" fmla="*/ 3198410 h 6606240"/>
              <a:gd name="connsiteX4" fmla="*/ 0 w 5667024"/>
              <a:gd name="connsiteY4" fmla="*/ 2056121 h 6606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67024" h="6606240">
                <a:moveTo>
                  <a:pt x="3712440" y="0"/>
                </a:moveTo>
                <a:lnTo>
                  <a:pt x="5667024" y="0"/>
                </a:lnTo>
                <a:lnTo>
                  <a:pt x="5667024" y="6606240"/>
                </a:lnTo>
                <a:lnTo>
                  <a:pt x="0" y="3198410"/>
                </a:lnTo>
                <a:lnTo>
                  <a:pt x="0" y="2056121"/>
                </a:lnTo>
                <a:close/>
              </a:path>
            </a:pathLst>
          </a:custGeom>
          <a:blipFill dpi="0" rotWithShape="1">
            <a:blip r:embed="rId3"/>
            <a:srcRect/>
            <a:stretch>
              <a:fillRect l="-178" r="-178"/>
            </a:stretch>
          </a:blipFill>
        </p:spPr>
        <p:txBody>
          <a:bodyPr vert="horz" lIns="0" tIns="0" rIns="0" bIns="0" rtlCol="0" anchor="ctr">
            <a:normAutofit/>
          </a:bodyPr>
          <a:lstStyle>
            <a:lvl1pPr>
              <a:defRPr lang="en-US"/>
            </a:lvl1pPr>
          </a:lstStyle>
          <a:p>
            <a:pPr marL="0" lvl="0" indent="0" algn="ctr">
              <a:buNone/>
            </a:pPr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3" name="Title 72">
            <a:extLst>
              <a:ext uri="{FF2B5EF4-FFF2-40B4-BE49-F238E27FC236}">
                <a16:creationId xmlns:a16="http://schemas.microsoft.com/office/drawing/2014/main" id="{086ED41A-EAAD-0EAE-3E3A-AD08B376C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2624328"/>
            <a:ext cx="5925311" cy="2414016"/>
          </a:xfrm>
          <a:solidFill>
            <a:srgbClr val="FFFFFF">
              <a:alpha val="0"/>
            </a:srgbClr>
          </a:solidFill>
          <a:ln/>
          <a:effectLst>
            <a:outerShdw sx="0" sy="0" rotWithShape="0">
              <a:srgbClr val="000000"/>
            </a:outerShdw>
            <a:reflection endPos="0" dir="5400000" sy="-100000" algn="bl" rotWithShape="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  <p:txBody>
          <a:bodyPr vert="horz" lIns="0" tIns="0" rIns="0" bIns="0" anchor="b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Tx/>
              <a:buNone/>
              <a:defRPr kumimoji="0" sz="4800" b="1" i="0" u="none" baseline="0">
                <a:solidFill>
                  <a:srgbClr val="283748"/>
                </a:solidFill>
                <a:latin typeface="Arial" panose="020B060402020202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en-GB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D984811E-CABF-3526-7CE9-A51C8A132A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201" y="5161317"/>
            <a:ext cx="8988551" cy="638765"/>
          </a:xfrm>
          <a:solidFill>
            <a:srgbClr val="FFFFFF">
              <a:alpha val="0"/>
            </a:srgbClr>
          </a:solidFill>
          <a:ln/>
          <a:effectLst>
            <a:outerShdw sx="0" sy="0" rotWithShape="0">
              <a:srgbClr val="000000"/>
            </a:outerShdw>
            <a:reflection endPos="0" dir="5400000" sy="-100000" algn="bl" rotWithShape="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  <p:txBody>
          <a:bodyPr vert="horz" lIns="0" tIns="0" rIns="0" bIns="0" anchor="t">
            <a:norm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Tx/>
              <a:buNone/>
              <a:defRPr kumimoji="0" sz="2400" b="0" i="0" u="none" baseline="0">
                <a:solidFill>
                  <a:srgbClr val="000000"/>
                </a:solidFill>
                <a:latin typeface="Montserrat" panose="02000505000000020004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lnSpc>
                <a:spcPct val="120000"/>
              </a:lnSpc>
            </a:pPr>
            <a:r>
              <a:rPr lang="de-DE">
                <a:latin typeface="Arial" panose="020B0604020202020204" pitchFamily="34" charset="0"/>
                <a:cs typeface="Arial" panose="020B0604020202020204" pitchFamily="34" charset="0"/>
              </a:rPr>
              <a:t>Master-Untertitelformat bearbeiten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 Placeholder 62">
            <a:extLst>
              <a:ext uri="{FF2B5EF4-FFF2-40B4-BE49-F238E27FC236}">
                <a16:creationId xmlns:a16="http://schemas.microsoft.com/office/drawing/2014/main" id="{FD177646-BCB8-F629-C291-36526ED383C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523942" y="4942376"/>
            <a:ext cx="945904" cy="1043558"/>
          </a:xfr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/>
            <a:stretch>
              <a:fillRect t="-199" b="-199"/>
            </a:stretch>
          </a:blipFill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7019DCA-0D36-3F31-11E3-D213C9A13317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426" y="884128"/>
            <a:ext cx="3563107" cy="846896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A56830AC-3070-5C37-5FFC-269F3ACFBA5F}"/>
              </a:ext>
            </a:extLst>
          </p:cNvPr>
          <p:cNvSpPr txBox="1"/>
          <p:nvPr userDrawn="1"/>
        </p:nvSpPr>
        <p:spPr>
          <a:xfrm>
            <a:off x="365427" y="6510528"/>
            <a:ext cx="11558350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spc="280" baseline="0" dirty="0">
                <a:solidFill>
                  <a:schemeClr val="accent2"/>
                </a:solidFill>
              </a:rPr>
              <a:t>THE MODELLING AND SIMULATION COMMUNITY</a:t>
            </a:r>
          </a:p>
          <a:p>
            <a:endParaRPr lang="en-GB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A31BB06-9A2F-A1D9-9683-D970FB25B69D}"/>
              </a:ext>
            </a:extLst>
          </p:cNvPr>
          <p:cNvSpPr txBox="1"/>
          <p:nvPr userDrawn="1"/>
        </p:nvSpPr>
        <p:spPr>
          <a:xfrm>
            <a:off x="365426" y="6134573"/>
            <a:ext cx="20939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spc="300" dirty="0">
                <a:solidFill>
                  <a:schemeClr val="accent1"/>
                </a:solidFill>
              </a:rPr>
              <a:t>nafems.org</a:t>
            </a:r>
            <a:endParaRPr lang="en-GB" sz="1600" spc="3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35525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2527CDD-7FD0-CCAD-59A1-A3B2A62F7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63092"/>
            <a:ext cx="11277600" cy="879299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AF749F1-3F58-EC70-D71F-9ADB68E3173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57200" y="1413634"/>
            <a:ext cx="11277600" cy="4987165"/>
          </a:xfrm>
        </p:spPr>
        <p:txBody>
          <a:bodyPr>
            <a:no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pic>
        <p:nvPicPr>
          <p:cNvPr id="10" name="Picture 9" descr="Logo&#10;&#10;Description automatically generated with medium confidence">
            <a:extLst>
              <a:ext uri="{FF2B5EF4-FFF2-40B4-BE49-F238E27FC236}">
                <a16:creationId xmlns:a16="http://schemas.microsoft.com/office/drawing/2014/main" id="{82C55CBE-9CF3-2856-95D1-26E26A8F12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5904" y="6501601"/>
            <a:ext cx="1038896" cy="246929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FC67E91-155F-9580-FF19-5A22AB036193}"/>
              </a:ext>
            </a:extLst>
          </p:cNvPr>
          <p:cNvSpPr/>
          <p:nvPr userDrawn="1"/>
        </p:nvSpPr>
        <p:spPr>
          <a:xfrm>
            <a:off x="0" y="457200"/>
            <a:ext cx="90311" cy="5943600"/>
          </a:xfrm>
          <a:prstGeom prst="rect">
            <a:avLst/>
          </a:prstGeom>
          <a:solidFill>
            <a:srgbClr val="4C69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BB501BAF-D47B-50C4-CC1D-CEEE44B4CB78}"/>
              </a:ext>
            </a:extLst>
          </p:cNvPr>
          <p:cNvSpPr/>
          <p:nvPr userDrawn="1"/>
        </p:nvSpPr>
        <p:spPr>
          <a:xfrm>
            <a:off x="457200" y="6489240"/>
            <a:ext cx="271650" cy="271650"/>
          </a:xfrm>
          <a:prstGeom prst="ellipse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053F9D-3D77-415A-9C37-B8D2E4252B2A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283748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‹Nr.›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283748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F1780089-22E4-457D-3BB6-784F20DB4E44}"/>
              </a:ext>
            </a:extLst>
          </p:cNvPr>
          <p:cNvSpPr txBox="1"/>
          <p:nvPr userDrawn="1"/>
        </p:nvSpPr>
        <p:spPr>
          <a:xfrm>
            <a:off x="548376" y="6540626"/>
            <a:ext cx="102387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/>
              <a:t>NAFEMS DACH Seminar</a:t>
            </a:r>
            <a:r>
              <a:rPr lang="de-DE" sz="11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</a:t>
            </a:r>
            <a:r>
              <a:rPr lang="en-US" sz="11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Application-Oriented Aeroacoustics: Best Practices, Theory and Discussions </a:t>
            </a:r>
            <a:r>
              <a:rPr lang="de-DE" sz="11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/ </a:t>
            </a:r>
            <a:r>
              <a:rPr lang="de-DE" sz="1100" dirty="0"/>
              <a:t>10 – 11 November 2025 / Wiesbaden, Germany</a:t>
            </a:r>
          </a:p>
        </p:txBody>
      </p:sp>
    </p:spTree>
    <p:extLst>
      <p:ext uri="{BB962C8B-B14F-4D97-AF65-F5344CB8AC3E}">
        <p14:creationId xmlns:p14="http://schemas.microsoft.com/office/powerpoint/2010/main" val="29177551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7">
            <a:extLst>
              <a:ext uri="{FF2B5EF4-FFF2-40B4-BE49-F238E27FC236}">
                <a16:creationId xmlns:a16="http://schemas.microsoft.com/office/drawing/2014/main" id="{E8FDF39E-A920-1634-3D0B-F4D683043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63091"/>
            <a:ext cx="11277600" cy="911527"/>
          </a:xfrm>
          <a:prstGeom prst="rect">
            <a:avLst/>
          </a:prstGeom>
          <a:solidFill>
            <a:srgbClr val="FFFFFF">
              <a:alpha val="0"/>
            </a:srgbClr>
          </a:solidFill>
          <a:ln/>
          <a:effectLst>
            <a:outerShdw sx="0" sy="0" rotWithShape="0">
              <a:srgbClr val="000000"/>
            </a:outerShdw>
            <a:reflection endPos="0" dir="5400000" sy="-100000" algn="bl" rotWithShape="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  <p:txBody>
          <a:bodyPr vert="horz" lIns="0" tIns="0" rIns="0" bIns="0" rtlCol="0" anchor="t">
            <a:no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3834425-CD16-DE5B-C098-3F806B7292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413634"/>
            <a:ext cx="11277600" cy="498716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8834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4" r:id="rId2"/>
  </p:sldLayoutIdLst>
  <p:txStyles>
    <p:titleStyle>
      <a:lvl1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100000"/>
        <a:buFontTx/>
        <a:buNone/>
        <a:defRPr kumimoji="0" sz="4200" b="1" i="0" u="none" kern="1200" baseline="0">
          <a:solidFill>
            <a:schemeClr val="accent2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365760" indent="-36576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userDrawn="1">
          <p15:clr>
            <a:srgbClr val="F26B43"/>
          </p15:clr>
        </p15:guide>
        <p15:guide id="2" pos="7680" userDrawn="1">
          <p15:clr>
            <a:srgbClr val="F26B43"/>
          </p15:clr>
        </p15:guide>
        <p15:guide id="3" pos="288" userDrawn="1">
          <p15:clr>
            <a:srgbClr val="F26B43"/>
          </p15:clr>
        </p15:guide>
        <p15:guide id="4" pos="7392" userDrawn="1">
          <p15:clr>
            <a:srgbClr val="F26B43"/>
          </p15:clr>
        </p15:guide>
        <p15:guide id="5" orient="horz" userDrawn="1">
          <p15:clr>
            <a:srgbClr val="F26B43"/>
          </p15:clr>
        </p15:guide>
        <p15:guide id="6" orient="horz" pos="4320" userDrawn="1">
          <p15:clr>
            <a:srgbClr val="F26B43"/>
          </p15:clr>
        </p15:guide>
        <p15:guide id="7" orient="horz" pos="288" userDrawn="1">
          <p15:clr>
            <a:srgbClr val="F26B43"/>
          </p15:clr>
        </p15:guide>
        <p15:guide id="8" orient="horz" pos="403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D705FE26-D678-71CD-AA64-80FBC6F052B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557B6E4-D79B-2DD5-DDA0-690F7E846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4E171BB7-3ABC-7E2D-0224-738045D5B0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B8A1C5-A13C-AB33-5C68-ADB06A50FC5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0226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35F37E-8B31-F105-A6D9-A2BFE732C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EB2A0-022B-D402-597A-49B6652D45EA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9350260"/>
      </p:ext>
    </p:extLst>
  </p:cSld>
  <p:clrMapOvr>
    <a:masterClrMapping/>
  </p:clrMapOvr>
</p:sld>
</file>

<file path=ppt/theme/theme1.xml><?xml version="1.0" encoding="utf-8"?>
<a:theme xmlns:a="http://schemas.openxmlformats.org/drawingml/2006/main" name="Company Template">
  <a:themeElements>
    <a:clrScheme name="NAFEMS Theme Colours">
      <a:dk1>
        <a:srgbClr val="000000"/>
      </a:dk1>
      <a:lt1>
        <a:srgbClr val="FFFFFF"/>
      </a:lt1>
      <a:dk2>
        <a:srgbClr val="000000"/>
      </a:dk2>
      <a:lt2>
        <a:srgbClr val="E7E6E6"/>
      </a:lt2>
      <a:accent1>
        <a:srgbClr val="CE171F"/>
      </a:accent1>
      <a:accent2>
        <a:srgbClr val="283748"/>
      </a:accent2>
      <a:accent3>
        <a:srgbClr val="4C698A"/>
      </a:accent3>
      <a:accent4>
        <a:srgbClr val="8296AD"/>
      </a:accent4>
      <a:accent5>
        <a:srgbClr val="ACB9C8"/>
      </a:accent5>
      <a:accent6>
        <a:srgbClr val="DEE3E9"/>
      </a:accent6>
      <a:hlink>
        <a:srgbClr val="000000"/>
      </a:hlink>
      <a:folHlink>
        <a:srgbClr val="000000"/>
      </a:folHlink>
    </a:clrScheme>
    <a:fontScheme name="NAFEMS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AFEMS Standard Presentation Template 2025.potx" id="{6A72D17F-E68B-4608-AA88-F359DA212449}" vid="{AB64D4FC-E88E-4584-9FA6-8CBCD7ACDB5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tserrat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tserrat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tserrat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tserrat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NAFEMS Standard Presentation Template 2025</Template>
  <TotalTime>0</TotalTime>
  <Words>0</Words>
  <Application>Microsoft Office PowerPoint</Application>
  <PresentationFormat>Breitbild</PresentationFormat>
  <Paragraphs>0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5" baseType="lpstr">
      <vt:lpstr>Montserrat</vt:lpstr>
      <vt:lpstr>Arial</vt:lpstr>
      <vt:lpstr>Company Template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roger.oswald@nafems.org</dc:creator>
  <cp:keywords/>
  <cp:lastModifiedBy>roger.oswald@nafems.org</cp:lastModifiedBy>
  <cp:revision>7</cp:revision>
  <dcterms:created xsi:type="dcterms:W3CDTF">2025-07-09T08:59:47Z</dcterms:created>
  <dcterms:modified xsi:type="dcterms:W3CDTF">2025-07-10T12:03:46Z</dcterms:modified>
</cp:coreProperties>
</file>